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3781" autoAdjust="0"/>
  </p:normalViewPr>
  <p:slideViewPr>
    <p:cSldViewPr snapToGrid="0" snapToObjects="1">
      <p:cViewPr>
        <p:scale>
          <a:sx n="200" d="100"/>
          <a:sy n="200" d="100"/>
        </p:scale>
        <p:origin x="1166" y="7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수주규모</c:v>
                </c:pt>
              </c:strCache>
            </c:strRef>
          </c:tx>
          <c:spPr>
            <a:solidFill>
              <a:srgbClr val="C9A96E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E8D5A8"/>
                    </a:solidFill>
                    <a:latin typeface="Arial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42</c:v>
                </c:pt>
                <c:pt idx="2">
                  <c:v>20</c:v>
                </c:pt>
                <c:pt idx="3">
                  <c:v>28</c:v>
                </c:pt>
                <c:pt idx="4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BF-4A96-AED7-9B30AB2DEE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293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1182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51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1371600"/>
            <a:ext cx="9144000" cy="2286000"/>
          </a:xfrm>
          <a:prstGeom prst="rect">
            <a:avLst/>
          </a:prstGeom>
          <a:solidFill>
            <a:srgbClr val="C9A96E">
              <a:alpha val="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600" dirty="0">
                <a:solidFill>
                  <a:srgbClr val="8B7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RECONSTRUCTION MARKET STRATEGY REPORT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36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재건축 시장 구조 변화와</a:t>
            </a:r>
            <a:endParaRPr lang="en-US" sz="36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36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전략적 시사점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3840480" y="3291840"/>
            <a:ext cx="146304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도시정비사업 전략 보고서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20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AI·자동화와 스마트 안전 체계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인건비 상승, 숙련공 부족, 안전 규제 강화는 자동화를 가속화합니다. AI·로봇 기술은 일정 예측, 자재 최적화, 위험 작업 대체에서 전략적 가치를 제공합니다.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01368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공정 관리는 일정 지연을 사전 탐지하며, 공기 5% 단축 시 수십억 원 금융비 절감 효과가 발생합니다. 자동화의 핵심은 "변동성 감소"입니다.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660904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중대재해 처벌 강화 이후 안전은 생존 조건입니다. IoT 센서와 AI 영상 분석 기반 스마트 안전 체계가 대안입니다.</a:t>
            </a:r>
            <a:endParaRPr lang="en-US" sz="10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영역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기존 한계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자동화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공정 일정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경험 의존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예측·지연 감소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자재 운반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대기 시간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동선 최적화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위험 작업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안전사고 위험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로봇 대체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품질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편차 발생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데이터·하자 감소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4754880" y="29260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스마트 안전 기술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754880" y="329184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1"/>
          <p:cNvSpPr/>
          <p:nvPr/>
        </p:nvSpPr>
        <p:spPr>
          <a:xfrm>
            <a:off x="4754880" y="3291840"/>
            <a:ext cx="45720" cy="292608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2"/>
          <p:cNvSpPr/>
          <p:nvPr/>
        </p:nvSpPr>
        <p:spPr>
          <a:xfrm>
            <a:off x="4864608" y="329184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고소 작업자 안전고리 감지</a:t>
            </a:r>
            <a:endParaRPr lang="en-US" sz="750" dirty="0"/>
          </a:p>
        </p:txBody>
      </p:sp>
      <p:sp>
        <p:nvSpPr>
          <p:cNvPr id="16" name="Shape 13"/>
          <p:cNvSpPr/>
          <p:nvPr/>
        </p:nvSpPr>
        <p:spPr>
          <a:xfrm>
            <a:off x="6812280" y="329184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4"/>
          <p:cNvSpPr/>
          <p:nvPr/>
        </p:nvSpPr>
        <p:spPr>
          <a:xfrm>
            <a:off x="6812280" y="3291840"/>
            <a:ext cx="45720" cy="292608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6922008" y="329184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가스·밀폐 공간 센서</a:t>
            </a:r>
            <a:endParaRPr lang="en-US" sz="750" dirty="0"/>
          </a:p>
        </p:txBody>
      </p:sp>
      <p:sp>
        <p:nvSpPr>
          <p:cNvPr id="19" name="Shape 16"/>
          <p:cNvSpPr/>
          <p:nvPr/>
        </p:nvSpPr>
        <p:spPr>
          <a:xfrm>
            <a:off x="4754880" y="365760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7"/>
          <p:cNvSpPr/>
          <p:nvPr/>
        </p:nvSpPr>
        <p:spPr>
          <a:xfrm>
            <a:off x="4754880" y="3657600"/>
            <a:ext cx="45720" cy="292608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8"/>
          <p:cNvSpPr/>
          <p:nvPr/>
        </p:nvSpPr>
        <p:spPr>
          <a:xfrm>
            <a:off x="4864608" y="365760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위험 행동 영상 분석</a:t>
            </a:r>
            <a:endParaRPr lang="en-US" sz="750" dirty="0"/>
          </a:p>
        </p:txBody>
      </p:sp>
      <p:sp>
        <p:nvSpPr>
          <p:cNvPr id="22" name="Shape 19"/>
          <p:cNvSpPr/>
          <p:nvPr/>
        </p:nvSpPr>
        <p:spPr>
          <a:xfrm>
            <a:off x="6812280" y="365760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0"/>
          <p:cNvSpPr/>
          <p:nvPr/>
        </p:nvSpPr>
        <p:spPr>
          <a:xfrm>
            <a:off x="6812280" y="3657600"/>
            <a:ext cx="45720" cy="292608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1"/>
          <p:cNvSpPr/>
          <p:nvPr/>
        </p:nvSpPr>
        <p:spPr>
          <a:xfrm>
            <a:off x="6922008" y="365760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현장 인원 위치 추적</a:t>
            </a:r>
            <a:endParaRPr lang="en-US" sz="750" dirty="0"/>
          </a:p>
        </p:txBody>
      </p:sp>
      <p:sp>
        <p:nvSpPr>
          <p:cNvPr id="25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3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ZEB 의무화와 스마트홈 플랫폼 경쟁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ZEB 의무화는 단기적 공사비 상승 요인이지만, 중장기적으로는 진입 장벽이자 차별화 요소입니다. 핵심은 CAPEX 대비 OPEX 최적화 설계입니다.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15084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스마트홈 플랫폼은 분양 경쟁력과 직결됩니다. 세대 통합 제어, 에너지 모니터링, 커뮤니티 예약, 헬스케어 연계가 기본 사양으로 요구됩니다.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821686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장기적으로 외부 기기·서비스 연동이 가능한 개방형 플랫폼이 확장성 면에서 유리합니다. ESG 연계 채권·그린 파이낸싱으로 자금 조달 비용 절감도 가능합니다.</a:t>
            </a:r>
            <a:endParaRPr lang="en-US" sz="10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단기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중장기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고성능 외피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공사비 증가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에너지 절감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태양광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초기 투자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관리비 절감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BEMS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시스템 비용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데이터 축적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설치 비용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피크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83464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영역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재무 기여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 경쟁력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프리미엄 형성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 방어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에너지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관리비 절감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운영 수익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커뮤니티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체류형 단지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고객 충성도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헬스케어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고령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신규 사업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0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20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평면 혁신과 커뮤니티 고급화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재건축 시장은 "새 아파트"에서 "라이프스타일 업그레이드"로 본질이 전환되었습니다. 평면 혁신은 비용이 아닌 분양가 프리미엄 확보 수단입니다.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72234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LDK 구조(거실·주방·식당 통합), 가변형 벽체, 알파룸 확대가 핵심이며, 커뮤니티는 호텔식 라운지, 스카이라운지, 실내 수영장 등으로 진화하고 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866644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특히 상급지 재건축은 커뮤니티의 상징성이 조합 의사결정에 영향을 미치며, 랜드마크 공간 제안이 수주 경쟁의 결정적 요인입니다.</a:t>
            </a:r>
            <a:endParaRPr lang="en-US" sz="105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요소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과거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현재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거실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분리형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LDK 통합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방 구성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고정형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가변형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최소화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보조공간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제한적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알파룸 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83464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영역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단기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중장기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스카이라운지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상징성 확보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랜드마크화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호텔식 운영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만족도 상승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재판매 가치 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문화 공간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차별화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커뮤니티 활성화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게스트 시설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편의성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고급 이미지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0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20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고령화 대응과 친환경 디자인 전략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초고령사회 진입 단계에서, 재건축 단지 고령 조합원이 다수입니다. 고령화 대응 설계는 필수이며 "Aging in Place" 개념이 확산 중입니다.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755648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무단차 구조, 광폭 복도, 미끄럼 방지, 스마트 헬스 모니터링 등은 장기 자산가치 유지 전략이자 ESG 평가와 연계됩니다.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56032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친환경 디자인은 패시브 설계, 자연 채광·환기 최적화, 탄소 저감 자재로 분양 프리미엄, ESG 투자 유치, 운영비 절감의 삼중 효과를 제공합니다.</a:t>
            </a:r>
            <a:endParaRPr lang="en-US" sz="105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요소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기대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무단차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이동 편의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안전성 증가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광폭 설계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휠체어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접근성 향상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스마트 헬스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건강 모니터링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고령자 안심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커뮤니티 연계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고립 방지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삶의 질 향상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2926080"/>
            <a:ext cx="1920240" cy="822960"/>
          </a:xfrm>
          <a:prstGeom prst="rect">
            <a:avLst/>
          </a:prstGeom>
          <a:solidFill>
            <a:srgbClr val="1A2332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754880" y="2926080"/>
            <a:ext cx="54864" cy="822960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11"/>
          <p:cNvSpPr/>
          <p:nvPr/>
        </p:nvSpPr>
        <p:spPr>
          <a:xfrm>
            <a:off x="4937760" y="298094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분양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4937760" y="3163824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4D3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프리미엄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937760" y="349300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친환경 선호 증가</a:t>
            </a:r>
            <a:endParaRPr lang="en-US" sz="700" dirty="0"/>
          </a:p>
        </p:txBody>
      </p:sp>
      <p:sp>
        <p:nvSpPr>
          <p:cNvPr id="17" name="Shape 14"/>
          <p:cNvSpPr/>
          <p:nvPr/>
        </p:nvSpPr>
        <p:spPr>
          <a:xfrm>
            <a:off x="6858000" y="2926080"/>
            <a:ext cx="1920240" cy="822960"/>
          </a:xfrm>
          <a:prstGeom prst="rect">
            <a:avLst/>
          </a:prstGeom>
          <a:solidFill>
            <a:srgbClr val="1A2332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5"/>
          <p:cNvSpPr/>
          <p:nvPr/>
        </p:nvSpPr>
        <p:spPr>
          <a:xfrm>
            <a:off x="6858000" y="2926080"/>
            <a:ext cx="54864" cy="822960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6"/>
          <p:cNvSpPr/>
          <p:nvPr/>
        </p:nvSpPr>
        <p:spPr>
          <a:xfrm>
            <a:off x="7040880" y="298094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운영</a:t>
            </a:r>
            <a:endParaRPr lang="en-US" sz="750" dirty="0"/>
          </a:p>
        </p:txBody>
      </p:sp>
      <p:sp>
        <p:nvSpPr>
          <p:cNvPr id="20" name="Text 17"/>
          <p:cNvSpPr/>
          <p:nvPr/>
        </p:nvSpPr>
        <p:spPr>
          <a:xfrm>
            <a:off x="7040880" y="3163824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5B8D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OPEX↓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7040880" y="349300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관리비 절감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4754880" y="3840480"/>
            <a:ext cx="1920240" cy="822960"/>
          </a:xfrm>
          <a:prstGeom prst="rect">
            <a:avLst/>
          </a:prstGeom>
          <a:solidFill>
            <a:srgbClr val="1A2332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0"/>
          <p:cNvSpPr/>
          <p:nvPr/>
        </p:nvSpPr>
        <p:spPr>
          <a:xfrm>
            <a:off x="4754880" y="3840480"/>
            <a:ext cx="54864" cy="8229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1"/>
          <p:cNvSpPr/>
          <p:nvPr/>
        </p:nvSpPr>
        <p:spPr>
          <a:xfrm>
            <a:off x="4937760" y="389534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금융</a:t>
            </a:r>
            <a:endParaRPr lang="en-US" sz="750" dirty="0"/>
          </a:p>
        </p:txBody>
      </p:sp>
      <p:sp>
        <p:nvSpPr>
          <p:cNvPr id="25" name="Text 22"/>
          <p:cNvSpPr/>
          <p:nvPr/>
        </p:nvSpPr>
        <p:spPr>
          <a:xfrm>
            <a:off x="4937760" y="4078224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A78B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ESG</a:t>
            </a:r>
            <a:endParaRPr lang="en-US" sz="2000" dirty="0"/>
          </a:p>
        </p:txBody>
      </p:sp>
      <p:sp>
        <p:nvSpPr>
          <p:cNvPr id="26" name="Text 23"/>
          <p:cNvSpPr/>
          <p:nvPr/>
        </p:nvSpPr>
        <p:spPr>
          <a:xfrm>
            <a:off x="4937760" y="440740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투자 유치</a:t>
            </a:r>
            <a:endParaRPr lang="en-US" sz="700" dirty="0"/>
          </a:p>
        </p:txBody>
      </p:sp>
      <p:sp>
        <p:nvSpPr>
          <p:cNvPr id="27" name="Shape 2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5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29" name="Text 26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20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전략 프레임워크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실행 방안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09728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사업성 분석 재정립과 향후 3~5년 전략 도출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20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기존 사업성 분석의 한계와 전환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분석은 분양가→공사비→사업비→단일 IRR 산출의 "정상 상태 시장" 전제였습니다. 현재는 고변동성 시장입니다.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66878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 구조적 상승, 분양가 양극화, PF 변동성, 초대형 집중, ZEB 의무화가 기존 단순 계산법을 무력화하고 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423160"/>
            <a:ext cx="4023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초대형 사업은 IRR 1~2%p 하락이 회사 ROE를 직접 훼손합니다. 기준이 "이 사업이 돈이 되느냐"에서 "회사 전체 리스크 구조 안에서 감당 가능한가"로 전환되어야 합니다.</a:t>
            </a:r>
            <a:endParaRPr lang="en-US" sz="105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755648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한계 요인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기존 방식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현재 환경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공사비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평균치 적용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변동성 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과거 사례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입지별 양극화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단일 금리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PF 보수화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일정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계획 기준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지연 상시화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 비용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선택 요소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의무화·필수화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3200400"/>
          <a:ext cx="4114800" cy="1170432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항목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과거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현재 필요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분석 단위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프로젝트 단위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포트폴리오 단위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손실 허용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일부 가능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거의 불가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재무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제한적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전사적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0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20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새로운 5단계 사업성 분석 프레임워크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최근 트렌드를 반영한 5단계 통합 리스크 관리 모델을 제안합니다.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1371600"/>
            <a:ext cx="320040" cy="320040"/>
          </a:xfrm>
          <a:prstGeom prst="line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457200" y="13716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14400" y="135331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입지 등급 분류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14400" y="155448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상급지/준상급지/비상급지, 분양가 민감도 차등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57200" y="1965960"/>
            <a:ext cx="320040" cy="320040"/>
          </a:xfrm>
          <a:prstGeom prst="line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457200" y="19659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194767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 3단계 시나리오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914400" y="214884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기준·보수(+5%)·스트레스(+10%)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7200" y="2560320"/>
            <a:ext cx="320040" cy="320040"/>
          </a:xfrm>
          <a:prstGeom prst="line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457200" y="25603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254203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금융 구조 스트레스 테스트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914400" y="274320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금리+1%, 지연6개월, 자기자본+5%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57200" y="3154680"/>
            <a:ext cx="320040" cy="320040"/>
          </a:xfrm>
          <a:prstGeom prst="line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20"/>
          <p:cNvSpPr/>
          <p:nvPr/>
        </p:nvSpPr>
        <p:spPr>
          <a:xfrm>
            <a:off x="457200" y="3154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4400" y="313639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적용 시나리오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914400" y="333756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BIM·AI 적용 여부별 비용·공기 차이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57200" y="3749040"/>
            <a:ext cx="320040" cy="320040"/>
          </a:xfrm>
          <a:prstGeom prst="line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457200" y="37490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14400" y="373075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D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전사 포트폴리오 영향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914400" y="393192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프로젝트의 전사 재무 영향 평가</a:t>
            </a:r>
            <a:endParaRPr lang="en-US" sz="850" dirty="0"/>
          </a:p>
        </p:txBody>
      </p:sp>
      <p:graphicFrame>
        <p:nvGraphicFramePr>
          <p:cNvPr id="2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755648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핵심 변수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목적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입지 평가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 방어력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수익 안정성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공사비 분석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상승 리스크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마진 보호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 분석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PF·보증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유동성 보호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 반영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비용 절감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경쟁력 확보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포트폴리오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집중도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전사 안정성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" name="Shape 27"/>
          <p:cNvSpPr/>
          <p:nvPr/>
        </p:nvSpPr>
        <p:spPr>
          <a:xfrm>
            <a:off x="4754880" y="3383280"/>
            <a:ext cx="4114800" cy="54864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1" name="Shape 28"/>
          <p:cNvSpPr/>
          <p:nvPr/>
        </p:nvSpPr>
        <p:spPr>
          <a:xfrm>
            <a:off x="4754880" y="3383280"/>
            <a:ext cx="45720" cy="548640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2" name="Text 29"/>
          <p:cNvSpPr/>
          <p:nvPr/>
        </p:nvSpPr>
        <p:spPr>
          <a:xfrm>
            <a:off x="4919472" y="3383280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민감도 분석 상시 적용:</a:t>
            </a:r>
            <a:endParaRPr lang="en-US" sz="9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분양가 ±10% · 공사비 ±5% · 금리 ±1% · 일정 지연 6개월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4" name="Text 31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35" name="Text 32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20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선별 수주 &amp; 기술 투자 전략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전략의 출발점은 "확장"이 아니라 "통제"입니다. 수익 안정화가 목표이며, 수도권 상급지 중심 포트폴리오를 기본 축으로 하되 단일 초대형 의존도를 제한합니다.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손실 프로젝트 1건은 3년간의 수익을 상쇄합니다. "못 따는 사업"이 아닌 "따면 위험한 사업"을 구분하는 것이 핵심입니다.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624328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투자 목표는 공사비 3~5% 절감입니다. BIM 100% 최우선, AI 공정, 로봇 자동화, 모듈러를 순차 적용합니다.</a:t>
            </a:r>
            <a:endParaRPr lang="en-US" sz="105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실행 기준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IRR 기준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최소 8% 이상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평균 마진 8~10%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지역 선택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수도권 중심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수도권 비중 85%↑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포트폴리오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초대형 제한적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단일 비중 제한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컨소시엄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고위험 사업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우발채무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4754880" y="28346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 투자 우선순위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754880" y="320040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 100%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5943600" y="323697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2"/>
          <p:cNvSpPr/>
          <p:nvPr/>
        </p:nvSpPr>
        <p:spPr>
          <a:xfrm>
            <a:off x="5943600" y="3236976"/>
            <a:ext cx="2171700" cy="128016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3"/>
          <p:cNvSpPr/>
          <p:nvPr/>
        </p:nvSpPr>
        <p:spPr>
          <a:xfrm>
            <a:off x="8321040" y="320040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최우선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4754880" y="352044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공정</a:t>
            </a:r>
            <a:endParaRPr lang="en-US" sz="850" dirty="0"/>
          </a:p>
        </p:txBody>
      </p:sp>
      <p:sp>
        <p:nvSpPr>
          <p:cNvPr id="11" name="Shape 15"/>
          <p:cNvSpPr/>
          <p:nvPr/>
        </p:nvSpPr>
        <p:spPr>
          <a:xfrm>
            <a:off x="5943600" y="355701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6"/>
          <p:cNvSpPr/>
          <p:nvPr/>
        </p:nvSpPr>
        <p:spPr>
          <a:xfrm>
            <a:off x="5943600" y="3557016"/>
            <a:ext cx="1714500" cy="128016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7"/>
          <p:cNvSpPr/>
          <p:nvPr/>
        </p:nvSpPr>
        <p:spPr>
          <a:xfrm>
            <a:off x="8321040" y="352044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4754880" y="384048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로봇 자동화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943600" y="387705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0"/>
          <p:cNvSpPr/>
          <p:nvPr/>
        </p:nvSpPr>
        <p:spPr>
          <a:xfrm>
            <a:off x="5943600" y="3877056"/>
            <a:ext cx="1143000" cy="128016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1"/>
          <p:cNvSpPr/>
          <p:nvPr/>
        </p:nvSpPr>
        <p:spPr>
          <a:xfrm>
            <a:off x="8321040" y="384048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4754880" y="41605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모듈러</a:t>
            </a:r>
            <a:endParaRPr lang="en-US" sz="850" dirty="0"/>
          </a:p>
        </p:txBody>
      </p:sp>
      <p:sp>
        <p:nvSpPr>
          <p:cNvPr id="26" name="Shape 23"/>
          <p:cNvSpPr/>
          <p:nvPr/>
        </p:nvSpPr>
        <p:spPr>
          <a:xfrm>
            <a:off x="5943600" y="419709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7" name="Shape 24"/>
          <p:cNvSpPr/>
          <p:nvPr/>
        </p:nvSpPr>
        <p:spPr>
          <a:xfrm>
            <a:off x="5943600" y="4197096"/>
            <a:ext cx="685800" cy="128016"/>
          </a:xfrm>
          <a:prstGeom prst="rect">
            <a:avLst/>
          </a:prstGeom>
          <a:solidFill>
            <a:srgbClr val="8B95A5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5"/>
          <p:cNvSpPr/>
          <p:nvPr/>
        </p:nvSpPr>
        <p:spPr>
          <a:xfrm>
            <a:off x="8321040" y="416052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선택적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7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20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브랜드·금융·조합 설득 전략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브랜드와 상품은 분양가 방어 장치입니다. 분양가 3~5% 차이가 사업 전체 수익 구조를 바꾸며, 하이엔드 시장에서 상품력 = 수주 경쟁력입니다.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60804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금융 전략은 보수적 레버리지·우발채무 관리·고정금리 확대·ESG 연계 조달 원칙을 따릅니다. 금융 역량은 영업력과 동일한 전략 축입니다.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65176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조합 설득은 "최저가"가 아닌 "예측 가능성 제공"이 핵심입니다. 분담금 시뮬레이션, 공사비 관리, 금융 사전 제안, 민감도 분석 공유로 투명성을 확보합니다.</a:t>
            </a:r>
            <a:endParaRPr lang="en-US" sz="105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적용 내용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시장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LDK·가변형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평면 유연화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수요 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유니버설 디자인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무단차·광폭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고령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호텔식 커뮤니티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라운지·문화 공간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프리미엄 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조경 특화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녹지 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선호도 상승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 9"/>
          <p:cNvSpPr/>
          <p:nvPr/>
        </p:nvSpPr>
        <p:spPr>
          <a:xfrm>
            <a:off x="4754880" y="29260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조합 설득: 투명성 기반 제안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754880" y="329184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Shape 11"/>
          <p:cNvSpPr/>
          <p:nvPr/>
        </p:nvSpPr>
        <p:spPr>
          <a:xfrm>
            <a:off x="4754880" y="3291840"/>
            <a:ext cx="45720" cy="292608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2"/>
          <p:cNvSpPr/>
          <p:nvPr/>
        </p:nvSpPr>
        <p:spPr>
          <a:xfrm>
            <a:off x="4864608" y="329184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분담금 시뮬레이션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6812280" y="329184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4"/>
          <p:cNvSpPr/>
          <p:nvPr/>
        </p:nvSpPr>
        <p:spPr>
          <a:xfrm>
            <a:off x="6812280" y="3291840"/>
            <a:ext cx="45720" cy="292608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6922008" y="329184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 변동 관리</a:t>
            </a:r>
            <a:endParaRPr lang="en-US" sz="800" dirty="0"/>
          </a:p>
        </p:txBody>
      </p:sp>
      <p:sp>
        <p:nvSpPr>
          <p:cNvPr id="11" name="Shape 16"/>
          <p:cNvSpPr/>
          <p:nvPr/>
        </p:nvSpPr>
        <p:spPr>
          <a:xfrm>
            <a:off x="4754880" y="365760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7"/>
          <p:cNvSpPr/>
          <p:nvPr/>
        </p:nvSpPr>
        <p:spPr>
          <a:xfrm>
            <a:off x="4754880" y="3657600"/>
            <a:ext cx="45720" cy="292608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8"/>
          <p:cNvSpPr/>
          <p:nvPr/>
        </p:nvSpPr>
        <p:spPr>
          <a:xfrm>
            <a:off x="4864608" y="365760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금융 구조 사전 제안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6812280" y="3657600"/>
            <a:ext cx="1965960" cy="292608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Shape 20"/>
          <p:cNvSpPr/>
          <p:nvPr/>
        </p:nvSpPr>
        <p:spPr>
          <a:xfrm>
            <a:off x="6812280" y="3657600"/>
            <a:ext cx="45720" cy="292608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1"/>
          <p:cNvSpPr/>
          <p:nvPr/>
        </p:nvSpPr>
        <p:spPr>
          <a:xfrm>
            <a:off x="6922008" y="3657600"/>
            <a:ext cx="1783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민감도 분석 공유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3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20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최종 결론: 시공사에서 통합 개발 파트너로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향후 3~5년 재건축 시장은 고위험·고기회 </a:t>
            </a:r>
            <a:r>
              <a:rPr lang="en-US" sz="1050" dirty="0" err="1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구조입니다</a:t>
            </a: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pPr marL="0" indent="0">
              <a:lnSpc>
                <a:spcPct val="155000"/>
              </a:lnSpc>
              <a:buNone/>
            </a:pPr>
            <a:r>
              <a:rPr lang="en-US" sz="1050" dirty="0" err="1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승패를</a:t>
            </a: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가르는 네 가지 기준: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1522476"/>
            <a:ext cx="4023360" cy="347472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8"/>
          <p:cNvSpPr/>
          <p:nvPr/>
        </p:nvSpPr>
        <p:spPr>
          <a:xfrm>
            <a:off x="548640" y="1522476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1522476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수주를 통제할 수 있는가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1924812"/>
            <a:ext cx="4023360" cy="347472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548640" y="1924812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60120" y="1924812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공사비를 통제할 수 있는가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2327148"/>
            <a:ext cx="4023360" cy="347472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548640" y="2327148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60120" y="2327148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금융 리스크를 통제할 수 있는가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729484"/>
            <a:ext cx="4023360" cy="347472"/>
          </a:xfrm>
          <a:prstGeom prst="rect">
            <a:avLst/>
          </a:prstGeom>
          <a:solidFill>
            <a:srgbClr val="1A2332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48640" y="2729484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60120" y="2729484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분양가를 방어할 수 있는가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429000"/>
            <a:ext cx="4023360" cy="91440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20"/>
          <p:cNvSpPr/>
          <p:nvPr/>
        </p:nvSpPr>
        <p:spPr>
          <a:xfrm>
            <a:off x="457200" y="3429000"/>
            <a:ext cx="402336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1"/>
          <p:cNvSpPr/>
          <p:nvPr/>
        </p:nvSpPr>
        <p:spPr>
          <a:xfrm>
            <a:off x="640080" y="3520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E8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지향 모델: "공사를 따는 회사"가 아닌</a:t>
            </a:r>
            <a:endParaRPr lang="en-US" sz="11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E8D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"사업을 설계하는 회사"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기획 참여 → 금융 설계 → 설계·시공 통합 → 운영 플랫폼</a:t>
            </a:r>
            <a:endParaRPr lang="en-US" sz="85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2048256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구조 변화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전략 키워드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초대형화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포트폴리오 리스크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수도권 초집중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선별 수주·IRR 중심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공사비 상승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 기반 원가 통제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PF 보수화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 역량 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ZEB 의무화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CAPEX↔OPEX 최적화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 경쟁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BIM·AI 필수 투자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" name="Shape 23"/>
          <p:cNvSpPr/>
          <p:nvPr/>
        </p:nvSpPr>
        <p:spPr>
          <a:xfrm>
            <a:off x="4754880" y="3566160"/>
            <a:ext cx="4114800" cy="6400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7" name="Shape 24"/>
          <p:cNvSpPr/>
          <p:nvPr/>
        </p:nvSpPr>
        <p:spPr>
          <a:xfrm>
            <a:off x="4754880" y="3566160"/>
            <a:ext cx="45720" cy="640080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5"/>
          <p:cNvSpPr/>
          <p:nvPr/>
        </p:nvSpPr>
        <p:spPr>
          <a:xfrm>
            <a:off x="4919472" y="3566160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지금은 확장의 시기가 아닙니다.</a:t>
            </a:r>
            <a:endParaRPr lang="en-US" sz="9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선택과 집중, 통제와 </a:t>
            </a:r>
            <a:r>
              <a:rPr lang="en-US" sz="950" dirty="0" err="1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구조</a:t>
            </a: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 err="1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고도화의</a:t>
            </a: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 err="1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시기입니다</a:t>
            </a: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7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20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시장 환경 분석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09728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48조원 수주 시대의 구조적 의미와 경쟁 구도 재편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20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1371600"/>
            <a:ext cx="9144000" cy="2286000"/>
          </a:xfrm>
          <a:prstGeom prst="rect">
            <a:avLst/>
          </a:prstGeom>
          <a:solidFill>
            <a:srgbClr val="C9A96E">
              <a:alpha val="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600" dirty="0">
                <a:solidFill>
                  <a:srgbClr val="8B7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OF PRESENTATION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3840480" y="3200400"/>
            <a:ext cx="146304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48조원 수주 시대의 구조적 의미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2025년 도시정비사업 수주 규모는 약 48조원으로 사상 최대치를 기록했습니다. 이는 정비사업이 건설사의 핵심 수익 축으로 구조화되었음을 의미합니다.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4023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2023년 PF 경색과 공사비 급등으로 20조원대까지 급랭된 시장은, 2024년 정책 완화와 함께 선별적으로 회복되었고, 2025년에는 상급지 집중·초대형화 구조로 재편되었습니다.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766060"/>
            <a:ext cx="4023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핵심은 "확장"이 아니라 "집중과 고위험화"입니다. 프로젝트 평균 규모 확대, 금융 레버리지 증가, 공사비 상승 고착화로 수주 1건이 연간 영업이익을 좌우하는 구조입니다.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941064"/>
            <a:ext cx="4023360" cy="50292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3941064"/>
            <a:ext cx="45720" cy="502920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621792" y="3941064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48조원 시대는 성장 신호가 아니라</a:t>
            </a:r>
            <a:endParaRPr lang="en-US" sz="9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"정비사업 의존도 심화"라는 구조적 경고입니다.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754880" y="8229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도시정비사업 수주 규모 추이 (조원)</a:t>
            </a:r>
            <a:endParaRPr lang="en-US" sz="900" dirty="0"/>
          </a:p>
        </p:txBody>
      </p:sp>
      <p:graphicFrame>
        <p:nvGraphicFramePr>
          <p:cNvPr id="15" name="Chart 0"/>
          <p:cNvGraphicFramePr/>
          <p:nvPr>
            <p:extLst>
              <p:ext uri="{D42A27DB-BD31-4B8C-83A1-F6EECF244321}">
                <p14:modId xmlns:p14="http://schemas.microsoft.com/office/powerpoint/2010/main" val="2094532218"/>
              </p:ext>
            </p:extLst>
          </p:nvPr>
        </p:nvGraphicFramePr>
        <p:xfrm>
          <a:off x="4754880" y="1097280"/>
          <a:ext cx="402336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310896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항목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과거 정비시장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현재 정비시장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사업 위상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보완적 시장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핵심 수익원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리스크 인식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대형 = 안정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대형 = 고위험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경쟁 기준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브랜드·가격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금융·기술·브랜드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수주 전략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물량 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IRR 중심 선별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4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9" name="Text 15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20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양강 체제와 경쟁 구도 재편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상위 2개사 점유율이 40%를 상회하는 양강 체제가 고착화되었습니다. 자본·브랜드·금융 역량 격차가 구조화된 결과입니다.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627632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초대형 사업에서 조합은 시공사 안정성을 최우선으로 고려하며, 금융기관도 시공사 신용도 기준으로 PF 조건을 설정합니다. "자본 규모 = 경쟁력" 구조가 강화되고 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432304"/>
            <a:ext cx="4023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중견사의 전략적 선택지:</a:t>
            </a:r>
            <a:endParaRPr lang="en-US" sz="10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특정 지역 특화 집중</a:t>
            </a:r>
            <a:endParaRPr lang="en-US" sz="10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대형사 컨소시엄 참여</a:t>
            </a:r>
            <a:endParaRPr lang="en-US" sz="1050" dirty="0"/>
          </a:p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리모델링·틈새시장 집중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57200" y="3966972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향후 초대형 파이프라인 본격화 시, PF 보수화와 맞물려 중견사 단독 대형 수주는 구조적으로 더욱 어려워질 전망입니다.</a:t>
            </a:r>
            <a:endParaRPr lang="en-US" sz="10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요인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구조적 배경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시장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브랜드 신뢰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하이엔드 분양 수요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 방어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 신용도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PF 금리 차이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자금조달 격차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리스크 감내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분담금·공사비 분쟁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대형사 유리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 제안력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BIM·스마트 제안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경쟁력 차별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Text 10"/>
          <p:cNvSpPr/>
          <p:nvPr/>
        </p:nvSpPr>
        <p:spPr>
          <a:xfrm>
            <a:off x="4754880" y="28346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중견사 전략 옵션 생존 가능성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4754880" y="320040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컨소시엄 참여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5943600" y="323697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3"/>
          <p:cNvSpPr/>
          <p:nvPr/>
        </p:nvSpPr>
        <p:spPr>
          <a:xfrm>
            <a:off x="5943600" y="3236976"/>
            <a:ext cx="1828800" cy="128016"/>
          </a:xfrm>
          <a:prstGeom prst="rect">
            <a:avLst/>
          </a:prstGeom>
          <a:solidFill>
            <a:srgbClr val="34D399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4"/>
          <p:cNvSpPr/>
          <p:nvPr/>
        </p:nvSpPr>
        <p:spPr>
          <a:xfrm>
            <a:off x="8321040" y="320040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4754880" y="352044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지역 특화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5943600" y="355701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7"/>
          <p:cNvSpPr/>
          <p:nvPr/>
        </p:nvSpPr>
        <p:spPr>
          <a:xfrm>
            <a:off x="5943600" y="3557016"/>
            <a:ext cx="1257300" cy="128016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8"/>
          <p:cNvSpPr/>
          <p:nvPr/>
        </p:nvSpPr>
        <p:spPr>
          <a:xfrm>
            <a:off x="8321040" y="352044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4754880" y="384048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틈새시장</a:t>
            </a:r>
            <a:endParaRPr lang="en-US" sz="850" dirty="0"/>
          </a:p>
        </p:txBody>
      </p:sp>
      <p:sp>
        <p:nvSpPr>
          <p:cNvPr id="23" name="Shape 20"/>
          <p:cNvSpPr/>
          <p:nvPr/>
        </p:nvSpPr>
        <p:spPr>
          <a:xfrm>
            <a:off x="5943600" y="387705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1"/>
          <p:cNvSpPr/>
          <p:nvPr/>
        </p:nvSpPr>
        <p:spPr>
          <a:xfrm>
            <a:off x="5943600" y="3877056"/>
            <a:ext cx="1143000" cy="128016"/>
          </a:xfrm>
          <a:prstGeom prst="rect">
            <a:avLst/>
          </a:prstGeom>
          <a:solidFill>
            <a:srgbClr val="5B8DEF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2"/>
          <p:cNvSpPr/>
          <p:nvPr/>
        </p:nvSpPr>
        <p:spPr>
          <a:xfrm>
            <a:off x="8321040" y="384048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5B8D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4754880" y="41605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단독 고위험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5943600" y="419709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25"/>
          <p:cNvSpPr/>
          <p:nvPr/>
        </p:nvSpPr>
        <p:spPr>
          <a:xfrm>
            <a:off x="5943600" y="4197096"/>
            <a:ext cx="571500" cy="128016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6"/>
          <p:cNvSpPr/>
          <p:nvPr/>
        </p:nvSpPr>
        <p:spPr>
          <a:xfrm>
            <a:off x="8321040" y="416052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낮음</a:t>
            </a:r>
            <a:endParaRPr lang="en-US" sz="800" dirty="0"/>
          </a:p>
        </p:txBody>
      </p:sp>
      <p:sp>
        <p:nvSpPr>
          <p:cNvPr id="30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8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32" name="Text 29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20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수도권 초집중 현상과 시장 양극화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정비사업 수주 대부분이 수도권에 집중되는 구조가 형성되었습니다. 사업성 구조 차이에서 기인합니다.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666494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서울 상·하위 가격대 간 격차 확대는 초양극화를 심화시키고, 지방은 인구 감소·미분양·PF 거절 등으로 구조적 침체 위험에 직면해 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555748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시장은 상급지 초대형 과열 시장과 지방 저수익 유찰 시장으로 극단적 양극화 구조를 보이고 있습니다.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666744"/>
            <a:ext cx="4023360" cy="4114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3666744"/>
            <a:ext cx="45720" cy="411480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621792" y="3666744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향후 3~5년, 수도권 중심 선택적 집중 전략이 기본 전제입니다.</a:t>
            </a:r>
            <a:endParaRPr lang="en-US" sz="95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구분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수도권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지방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고가 방어 가능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상승 한계 명확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일반분양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수요 탄탄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미분양 위험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 접근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PF 조달 용이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보수적 심사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유찰 가능성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낮음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반복 발생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Text 12"/>
          <p:cNvSpPr/>
          <p:nvPr/>
        </p:nvSpPr>
        <p:spPr>
          <a:xfrm>
            <a:off x="4754880" y="274320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지방 리스크 평가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4754880" y="310896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미분양 증가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5943600" y="314553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5"/>
          <p:cNvSpPr/>
          <p:nvPr/>
        </p:nvSpPr>
        <p:spPr>
          <a:xfrm>
            <a:off x="5943600" y="3145536"/>
            <a:ext cx="1943100" cy="128016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6"/>
          <p:cNvSpPr/>
          <p:nvPr/>
        </p:nvSpPr>
        <p:spPr>
          <a:xfrm>
            <a:off x="8321040" y="310896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4754880" y="342900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분양가 제한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5943600" y="346557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Shape 19"/>
          <p:cNvSpPr/>
          <p:nvPr/>
        </p:nvSpPr>
        <p:spPr>
          <a:xfrm>
            <a:off x="5943600" y="3465576"/>
            <a:ext cx="1828800" cy="128016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3" name="Text 20"/>
          <p:cNvSpPr/>
          <p:nvPr/>
        </p:nvSpPr>
        <p:spPr>
          <a:xfrm>
            <a:off x="8321040" y="342900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4754880" y="374904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 거절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943600" y="378561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Shape 23"/>
          <p:cNvSpPr/>
          <p:nvPr/>
        </p:nvSpPr>
        <p:spPr>
          <a:xfrm>
            <a:off x="5943600" y="3785616"/>
            <a:ext cx="1485900" cy="128016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4"/>
          <p:cNvSpPr/>
          <p:nvPr/>
        </p:nvSpPr>
        <p:spPr>
          <a:xfrm>
            <a:off x="8321040" y="374904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중~높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4754880" y="406908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유찰 반복</a:t>
            </a:r>
            <a:endParaRPr lang="en-US" sz="850" dirty="0"/>
          </a:p>
        </p:txBody>
      </p:sp>
      <p:sp>
        <p:nvSpPr>
          <p:cNvPr id="29" name="Shape 26"/>
          <p:cNvSpPr/>
          <p:nvPr/>
        </p:nvSpPr>
        <p:spPr>
          <a:xfrm>
            <a:off x="5943600" y="4105656"/>
            <a:ext cx="2286000" cy="128016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Shape 27"/>
          <p:cNvSpPr/>
          <p:nvPr/>
        </p:nvSpPr>
        <p:spPr>
          <a:xfrm>
            <a:off x="5943600" y="4105656"/>
            <a:ext cx="1714500" cy="128016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1" name="Text 28"/>
          <p:cNvSpPr/>
          <p:nvPr/>
        </p:nvSpPr>
        <p:spPr>
          <a:xfrm>
            <a:off x="8321040" y="4069080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높음</a:t>
            </a:r>
            <a:endParaRPr lang="en-US" sz="800" dirty="0"/>
          </a:p>
        </p:txBody>
      </p:sp>
      <p:sp>
        <p:nvSpPr>
          <p:cNvPr id="32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0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34" name="Text 31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20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공사비 30% 상승의 구조적 고착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최근 4~5년간 공사비는 약 30% 상승했습니다. 자재비·인건비·안전규제·친환경규제·금융비가 복합 작용한 구조적 비용 체계 상향입니다.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627632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ZEB 의무화 확대는 단열·창호·설비 사양 상향으로 세대당 비용을 구조적으로 올리고 있으며, 숙련공 부족과 중대재해 대응 비용은 장기 지속됩니다.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521458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공사비는 협상 대상이 아니라 기술 기반 원가 관리 체계로 통제해야 할 대상입니다.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470148"/>
            <a:ext cx="4023360" cy="50292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3470148"/>
            <a:ext cx="45720" cy="502920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621792" y="347014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공사비 +5% → IRR -2~3%p, 분담금 급증</a:t>
            </a:r>
            <a:endParaRPr lang="en-US" sz="9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공사비 +10% → IRR -4~6%p, 사업성 붕괴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754880" y="914400"/>
            <a:ext cx="1920240" cy="822960"/>
          </a:xfrm>
          <a:prstGeom prst="rect">
            <a:avLst/>
          </a:prstGeom>
          <a:solidFill>
            <a:srgbClr val="1A2332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4754880" y="914400"/>
            <a:ext cx="54864" cy="822960"/>
          </a:xfrm>
          <a:prstGeom prst="rect">
            <a:avLst/>
          </a:prstGeom>
          <a:solidFill>
            <a:srgbClr val="F8717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4937760" y="96926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 상승률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4937760" y="1152144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871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+30%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937760" y="148132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최근 4~5년 누적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6858000" y="914400"/>
            <a:ext cx="1920240" cy="822960"/>
          </a:xfrm>
          <a:prstGeom prst="rect">
            <a:avLst/>
          </a:prstGeom>
          <a:solidFill>
            <a:srgbClr val="1A2332"/>
          </a:solidFill>
          <a:ln/>
          <a:effectLst>
            <a:outerShdw blurRad="101600" dist="381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6858000" y="914400"/>
            <a:ext cx="54864" cy="8229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7040880" y="969264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 영향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7040880" y="1152144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-2~6%p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7040880" y="148132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공사비 +5~10% 시</a:t>
            </a:r>
            <a:endParaRPr lang="en-US" sz="70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011680"/>
          <a:ext cx="4114800" cy="1755648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구분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세부 요인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지속성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자재비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철근·시멘트·마감재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중장기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인건비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숙련공 부족·임금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구조적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안전 규제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중대재해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상시화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친환경 규제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ZEB·단열 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금리 상승기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변동성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3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20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규제 영향과 PF 리스크 구조 변화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재초환 완화에도 조합원 체감 부담은 여전히 높고, 대출 한도 규제는 고가 단지 이주비 조달을 제약합니다. 시공사는 "재무 설계 파트너" 역할을 요구받습니다.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 연체율 상승으로 금융기관 심사가 강화되어 자기자본비율 요구, 위험가중치 차등화 등 조달 환경이 보수화되었습니다.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51460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패스트트랙(안전진단·동의율 완화)이 추진 속도를 단축하나, 실제 착공까지는 금융·분담금 문제가 병목입니다.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538728"/>
            <a:ext cx="4023360" cy="36576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3538728"/>
            <a:ext cx="45720" cy="365760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621792" y="353872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5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PF 역량은 영업 역량과 동등한 핵심 경쟁력입니다.</a:t>
            </a:r>
            <a:endParaRPr lang="en-US" sz="95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170432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규제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직접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시공사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재초환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분담금 증가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 구조 설계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대출 한도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이주비 부족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브릿지 금융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분양가 통제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수익 제한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사전 시뮬레이션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65176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항목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변화 내용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전략적 대응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자기자본 요구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비율 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재무 안정성 확보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금리 가산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조달 비용 ↑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신용도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보증 요구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우발채무 확대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보증 한도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심사 기간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승인 지연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사전 협의 강화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3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8" name="Text 14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20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02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기술·디자인 트렌드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731520" y="3017520"/>
            <a:ext cx="109728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스마트건설과 프리미엄 상품 전략이 만드는 경쟁력 재편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20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0" y="36576"/>
            <a:ext cx="9144000" cy="658368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463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1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097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BIM과 디지털 전환 전략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0" y="694944"/>
            <a:ext cx="9144000" cy="9144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457200" y="91440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건설산업 디지털 전환은 제도적 필연 단계에 진입했습니다. BIM 의무화가 대형 민간 프로젝트로 확산되며, 기술 제안이 조합 평가에 반영됩니다.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783842"/>
            <a:ext cx="4023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BIM 활용 범위는 3D 모델링을 넘어 4D 공정 시뮬레이션, 5D 원가 통제, 디지털 트윈으로 확장되어야 합니다. 공기 3~6개월 지연은 금융비 증가로 직결됩니다.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670048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050" dirty="0">
                <a:solidFill>
                  <a:srgbClr val="E8EC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설계-시공-운영 통합 플랫폼으로 하자 패턴 분석, 에너지 데이터 축적, 유지관리 서비스 고도화까지 확장 가능합니다.</a:t>
            </a:r>
            <a:endParaRPr lang="en-US" sz="105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914400"/>
          <a:ext cx="4114800" cy="146304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활용 범위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재무 영향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3D BIM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설계 검토·간섭 제거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변경 비용 감소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4D BIM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일정 시뮬레이션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금융비 절감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5D BIM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원가 연동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마진 개선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디지털 트윈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운영 연계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장기 수익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2834640"/>
          <a:ext cx="4114800" cy="146304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기술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단기 효과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0B11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장기 가치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설계 오류 감소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데이터 축적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4D 시뮬레이션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일정 단축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리스크 예측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공정 관리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생산성 향상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자동화 기반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E8D5A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로봇 시공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안전성 개선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dirty="0">
                          <a:solidFill>
                            <a:srgbClr val="E8ECF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표준화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9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0"/>
          <p:cNvSpPr/>
          <p:nvPr/>
        </p:nvSpPr>
        <p:spPr>
          <a:xfrm>
            <a:off x="457200" y="487375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재건축 시장 전략 보고서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8046720" y="47548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2248</Words>
  <Application>Microsoft Office PowerPoint</Application>
  <PresentationFormat>화면 슬라이드 쇼(16:9)</PresentationFormat>
  <Paragraphs>545</Paragraphs>
  <Slides>20</Slides>
  <Notes>20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4" baseType="lpstr">
      <vt:lpstr>Arial</vt:lpstr>
      <vt:lpstr>Calibri</vt:lpstr>
      <vt:lpstr>Georgia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재건축 시장 전략 보고서</dc:title>
  <dc:subject>PptxGenJS Presentation</dc:subject>
  <dc:creator>Strategy Team</dc:creator>
  <cp:lastModifiedBy>안현수</cp:lastModifiedBy>
  <cp:revision>2</cp:revision>
  <dcterms:created xsi:type="dcterms:W3CDTF">2026-03-04T04:55:10Z</dcterms:created>
  <dcterms:modified xsi:type="dcterms:W3CDTF">2026-03-04T05:01:42Z</dcterms:modified>
</cp:coreProperties>
</file>